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  <p:sldMasterId id="214748368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Alata"/>
      <p:regular r:id="rId38"/>
    </p:embeddedFont>
    <p:embeddedFont>
      <p:font typeface="Abel"/>
      <p:regular r:id="rId39"/>
    </p:embeddedFont>
    <p:embeddedFont>
      <p:font typeface="Montserrat Light"/>
      <p:regular r:id="rId40"/>
      <p:bold r:id="rId41"/>
      <p:italic r:id="rId42"/>
      <p:boldItalic r:id="rId43"/>
    </p:embeddedFont>
    <p:embeddedFont>
      <p:font typeface="Montserrat ExtraLight"/>
      <p:regular r:id="rId44"/>
      <p:bold r:id="rId45"/>
      <p:italic r:id="rId46"/>
      <p:boldItalic r:id="rId47"/>
    </p:embeddedFont>
    <p:embeddedFont>
      <p:font typeface="Roboto Mono"/>
      <p:regular r:id="rId48"/>
      <p:bold r:id="rId49"/>
      <p:italic r:id="rId50"/>
      <p:boldItalic r:id="rId51"/>
    </p:embeddedFont>
    <p:embeddedFont>
      <p:font typeface="Barlow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Light-regular.fntdata"/><Relationship Id="rId42" Type="http://schemas.openxmlformats.org/officeDocument/2006/relationships/font" Target="fonts/MontserratLight-italic.fntdata"/><Relationship Id="rId41" Type="http://schemas.openxmlformats.org/officeDocument/2006/relationships/font" Target="fonts/MontserratLight-bold.fntdata"/><Relationship Id="rId44" Type="http://schemas.openxmlformats.org/officeDocument/2006/relationships/font" Target="fonts/MontserratExtraLight-regular.fntdata"/><Relationship Id="rId43" Type="http://schemas.openxmlformats.org/officeDocument/2006/relationships/font" Target="fonts/MontserratLight-boldItalic.fntdata"/><Relationship Id="rId46" Type="http://schemas.openxmlformats.org/officeDocument/2006/relationships/font" Target="fonts/MontserratExtraLight-italic.fntdata"/><Relationship Id="rId45" Type="http://schemas.openxmlformats.org/officeDocument/2006/relationships/font" Target="fonts/MontserratExtra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obotoMono-regular.fntdata"/><Relationship Id="rId47" Type="http://schemas.openxmlformats.org/officeDocument/2006/relationships/font" Target="fonts/MontserratExtraLight-boldItalic.fntdata"/><Relationship Id="rId49" Type="http://schemas.openxmlformats.org/officeDocument/2006/relationships/font" Target="fonts/RobotoMon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33" Type="http://schemas.openxmlformats.org/officeDocument/2006/relationships/font" Target="fonts/Raleway-boldItalic.fntdata"/><Relationship Id="rId32" Type="http://schemas.openxmlformats.org/officeDocument/2006/relationships/font" Target="fonts/Raleway-italic.fntdata"/><Relationship Id="rId35" Type="http://schemas.openxmlformats.org/officeDocument/2006/relationships/font" Target="fonts/Montserrat-bold.fntdata"/><Relationship Id="rId34" Type="http://schemas.openxmlformats.org/officeDocument/2006/relationships/font" Target="fonts/Montserrat-regular.fntdata"/><Relationship Id="rId37" Type="http://schemas.openxmlformats.org/officeDocument/2006/relationships/font" Target="fonts/Montserrat-boldItalic.fntdata"/><Relationship Id="rId36" Type="http://schemas.openxmlformats.org/officeDocument/2006/relationships/font" Target="fonts/Montserrat-italic.fntdata"/><Relationship Id="rId39" Type="http://schemas.openxmlformats.org/officeDocument/2006/relationships/font" Target="fonts/Abel-regular.fntdata"/><Relationship Id="rId38" Type="http://schemas.openxmlformats.org/officeDocument/2006/relationships/font" Target="fonts/Alata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Mono-boldItalic.fntdata"/><Relationship Id="rId50" Type="http://schemas.openxmlformats.org/officeDocument/2006/relationships/font" Target="fonts/RobotoMono-italic.fntdata"/><Relationship Id="rId53" Type="http://schemas.openxmlformats.org/officeDocument/2006/relationships/font" Target="fonts/Barlow-bold.fntdata"/><Relationship Id="rId52" Type="http://schemas.openxmlformats.org/officeDocument/2006/relationships/font" Target="fonts/Barlow-regular.fntdata"/><Relationship Id="rId11" Type="http://schemas.openxmlformats.org/officeDocument/2006/relationships/slide" Target="slides/slide5.xml"/><Relationship Id="rId55" Type="http://schemas.openxmlformats.org/officeDocument/2006/relationships/font" Target="fonts/Barlow-boldItalic.fntdata"/><Relationship Id="rId10" Type="http://schemas.openxmlformats.org/officeDocument/2006/relationships/slide" Target="slides/slide4.xml"/><Relationship Id="rId54" Type="http://schemas.openxmlformats.org/officeDocument/2006/relationships/font" Target="fonts/Barlow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3ca4b30597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13ca4b30597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3ca4b30597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g13ca4b30597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3ca4b30597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g13ca4b30597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3ca4b30597_0_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13ca4b30597_0_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3ca4b30597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g13ca4b30597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3ca4b30597_0_9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13ca4b30597_0_9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3ca4b30597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4" name="Google Shape;384;g13ca4b30597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3ca4b30597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13ca4b30597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3ca4b30597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g13ca4b30597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Aclarar que no se puede dividir por 0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3cc32e7a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" name="Google Shape;409;g13cc32e7a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3ca4b30597_0_9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g13ca4b30597_0_9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3ca4b30597_0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13ca4b30597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3ca4b30597_0_1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g13ca4b30597_0_1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Aclarar que no se puede dividir por 0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3ca4b30597_0_10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g13ca4b30597_0_10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Aclarar que no se puede dividir por 0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3ca4b30597_0_10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0" name="Google Shape;440;g13ca4b30597_0_10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Aclarar que no se puede dividir por 0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3ca4b30597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g13ca4b30597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3ca4b30597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13ca4b30597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3ca4b30597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13ca4b30597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3ca4b30597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13ca4b30597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3ca4b30597_0_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g13ca4b30597_0_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3ca4b30597_0_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13ca4b30597_0_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ca4b30597_0_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13ca4b30597_0_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3ca4b30597_0_9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g13ca4b30597_0_9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561900" y="1360475"/>
            <a:ext cx="81726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 ExtraLight"/>
              <a:buNone/>
              <a:defRPr sz="4500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2237700" y="2477975"/>
            <a:ext cx="48210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0" y="0"/>
            <a:ext cx="9179100" cy="5143500"/>
          </a:xfrm>
          <a:prstGeom prst="frame">
            <a:avLst>
              <a:gd fmla="val 342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bg>
      <p:bgPr>
        <a:solidFill>
          <a:schemeClr val="dk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4936350" y="2198975"/>
            <a:ext cx="28071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2" type="title"/>
          </p:nvPr>
        </p:nvSpPr>
        <p:spPr>
          <a:xfrm>
            <a:off x="4327946" y="1359750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3" type="title"/>
          </p:nvPr>
        </p:nvSpPr>
        <p:spPr>
          <a:xfrm>
            <a:off x="4327946" y="2227673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4" type="title"/>
          </p:nvPr>
        </p:nvSpPr>
        <p:spPr>
          <a:xfrm>
            <a:off x="4936350" y="3944025"/>
            <a:ext cx="27195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5" type="title"/>
          </p:nvPr>
        </p:nvSpPr>
        <p:spPr>
          <a:xfrm>
            <a:off x="4936350" y="1359750"/>
            <a:ext cx="27195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6" type="title"/>
          </p:nvPr>
        </p:nvSpPr>
        <p:spPr>
          <a:xfrm>
            <a:off x="4936350" y="3076100"/>
            <a:ext cx="27195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7" type="title"/>
          </p:nvPr>
        </p:nvSpPr>
        <p:spPr>
          <a:xfrm>
            <a:off x="4327946" y="3076100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8" type="title"/>
          </p:nvPr>
        </p:nvSpPr>
        <p:spPr>
          <a:xfrm>
            <a:off x="4327946" y="3944023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" type="subTitle"/>
          </p:nvPr>
        </p:nvSpPr>
        <p:spPr>
          <a:xfrm>
            <a:off x="4936350" y="1759120"/>
            <a:ext cx="24540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9" type="subTitle"/>
          </p:nvPr>
        </p:nvSpPr>
        <p:spPr>
          <a:xfrm>
            <a:off x="4936350" y="3475470"/>
            <a:ext cx="24540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13" type="subTitle"/>
          </p:nvPr>
        </p:nvSpPr>
        <p:spPr>
          <a:xfrm>
            <a:off x="4936350" y="2545123"/>
            <a:ext cx="24540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4" type="subTitle"/>
          </p:nvPr>
        </p:nvSpPr>
        <p:spPr>
          <a:xfrm>
            <a:off x="5007848" y="4290173"/>
            <a:ext cx="24540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5" type="title"/>
          </p:nvPr>
        </p:nvSpPr>
        <p:spPr>
          <a:xfrm>
            <a:off x="4327950" y="530725"/>
            <a:ext cx="37692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None/>
              <a:defRPr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5"/>
          <p:cNvSpPr/>
          <p:nvPr/>
        </p:nvSpPr>
        <p:spPr>
          <a:xfrm>
            <a:off x="0" y="0"/>
            <a:ext cx="245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/>
          <p:nvPr/>
        </p:nvSpPr>
        <p:spPr>
          <a:xfrm>
            <a:off x="4581700" y="0"/>
            <a:ext cx="456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5013475" y="2565792"/>
            <a:ext cx="34236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None/>
              <a:defRPr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6"/>
          <p:cNvSpPr txBox="1"/>
          <p:nvPr>
            <p:ph idx="2" type="title"/>
          </p:nvPr>
        </p:nvSpPr>
        <p:spPr>
          <a:xfrm>
            <a:off x="5379775" y="1501275"/>
            <a:ext cx="3057300" cy="13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5190175" y="3062708"/>
            <a:ext cx="32469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713225" y="1119875"/>
            <a:ext cx="6215100" cy="38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arlow"/>
              <a:buAutoNum type="arabicPeriod"/>
              <a:defRPr sz="1200">
                <a:solidFill>
                  <a:schemeClr val="dk1"/>
                </a:solidFill>
              </a:defRPr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200">
                <a:solidFill>
                  <a:schemeClr val="dk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1434557" y="1868675"/>
            <a:ext cx="16026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" type="subTitle"/>
          </p:nvPr>
        </p:nvSpPr>
        <p:spPr>
          <a:xfrm>
            <a:off x="1302557" y="2283158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2" type="title"/>
          </p:nvPr>
        </p:nvSpPr>
        <p:spPr>
          <a:xfrm>
            <a:off x="1434557" y="3471353"/>
            <a:ext cx="16026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3" type="subTitle"/>
          </p:nvPr>
        </p:nvSpPr>
        <p:spPr>
          <a:xfrm>
            <a:off x="1302557" y="3871617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4" type="title"/>
          </p:nvPr>
        </p:nvSpPr>
        <p:spPr>
          <a:xfrm>
            <a:off x="3805875" y="1868675"/>
            <a:ext cx="15894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5" type="subTitle"/>
          </p:nvPr>
        </p:nvSpPr>
        <p:spPr>
          <a:xfrm>
            <a:off x="3667275" y="2283151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6" type="title"/>
          </p:nvPr>
        </p:nvSpPr>
        <p:spPr>
          <a:xfrm>
            <a:off x="3805875" y="3471353"/>
            <a:ext cx="15894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7" type="subTitle"/>
          </p:nvPr>
        </p:nvSpPr>
        <p:spPr>
          <a:xfrm>
            <a:off x="3667275" y="3871617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8" type="title"/>
          </p:nvPr>
        </p:nvSpPr>
        <p:spPr>
          <a:xfrm>
            <a:off x="6141241" y="1868675"/>
            <a:ext cx="15840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9" type="subTitle"/>
          </p:nvPr>
        </p:nvSpPr>
        <p:spPr>
          <a:xfrm>
            <a:off x="5999941" y="2283151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3" type="title"/>
          </p:nvPr>
        </p:nvSpPr>
        <p:spPr>
          <a:xfrm>
            <a:off x="6141241" y="3471353"/>
            <a:ext cx="15840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14" type="subTitle"/>
          </p:nvPr>
        </p:nvSpPr>
        <p:spPr>
          <a:xfrm>
            <a:off x="5999941" y="3871617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" name="Google Shape;93;p18"/>
          <p:cNvSpPr txBox="1"/>
          <p:nvPr>
            <p:ph idx="15" type="title"/>
          </p:nvPr>
        </p:nvSpPr>
        <p:spPr>
          <a:xfrm>
            <a:off x="713225" y="530725"/>
            <a:ext cx="74244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447793" y="130723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b="1" i="0" sz="1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457200" y="1040232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10" type="dt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8">
    <p:bg>
      <p:bgPr>
        <a:solidFill>
          <a:schemeClr val="dk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713250" y="748938"/>
            <a:ext cx="7717500" cy="12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713250" y="1958710"/>
            <a:ext cx="3007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20"/>
          <p:cNvSpPr txBox="1"/>
          <p:nvPr/>
        </p:nvSpPr>
        <p:spPr>
          <a:xfrm>
            <a:off x="713250" y="3445310"/>
            <a:ext cx="28281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i="0" lang="es" sz="900" u="none" cap="none" strike="noStrike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s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i="0" lang="es" sz="900" u="none" cap="none" strike="noStrike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s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i="0" lang="es" sz="900" u="none" cap="none" strike="noStrike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s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9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20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342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0"/>
          <p:cNvSpPr txBox="1"/>
          <p:nvPr>
            <p:ph idx="2" type="subTitle"/>
          </p:nvPr>
        </p:nvSpPr>
        <p:spPr>
          <a:xfrm>
            <a:off x="715925" y="1595095"/>
            <a:ext cx="30075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ctrTitle"/>
          </p:nvPr>
        </p:nvSpPr>
        <p:spPr>
          <a:xfrm>
            <a:off x="624000" y="1564600"/>
            <a:ext cx="57624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10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Google Shape;107;p21"/>
          <p:cNvSpPr txBox="1"/>
          <p:nvPr>
            <p:ph idx="1" type="subTitle"/>
          </p:nvPr>
        </p:nvSpPr>
        <p:spPr>
          <a:xfrm>
            <a:off x="624000" y="2555229"/>
            <a:ext cx="3764700" cy="7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/>
          <p:nvPr/>
        </p:nvSpPr>
        <p:spPr>
          <a:xfrm>
            <a:off x="4331950" y="1506675"/>
            <a:ext cx="4024800" cy="2940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4847400" y="1695625"/>
            <a:ext cx="30270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2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Montserrat"/>
              <a:buNone/>
              <a:defRPr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484625" y="2898800"/>
            <a:ext cx="3300600" cy="20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3"/>
          <p:cNvSpPr txBox="1"/>
          <p:nvPr>
            <p:ph type="title"/>
          </p:nvPr>
        </p:nvSpPr>
        <p:spPr>
          <a:xfrm>
            <a:off x="484625" y="1597525"/>
            <a:ext cx="35310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None/>
              <a:defRPr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type="title"/>
          </p:nvPr>
        </p:nvSpPr>
        <p:spPr>
          <a:xfrm>
            <a:off x="3857625" y="1093175"/>
            <a:ext cx="4198800" cy="14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None/>
              <a:defRPr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24"/>
          <p:cNvSpPr/>
          <p:nvPr/>
        </p:nvSpPr>
        <p:spPr>
          <a:xfrm>
            <a:off x="0" y="0"/>
            <a:ext cx="9179100" cy="5143500"/>
          </a:xfrm>
          <a:prstGeom prst="frame">
            <a:avLst>
              <a:gd fmla="val 342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4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-10175" y="-10975"/>
            <a:ext cx="3048000" cy="520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5"/>
          <p:cNvSpPr txBox="1"/>
          <p:nvPr>
            <p:ph type="title"/>
          </p:nvPr>
        </p:nvSpPr>
        <p:spPr>
          <a:xfrm>
            <a:off x="582175" y="2307450"/>
            <a:ext cx="18633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None/>
              <a:defRPr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os columnas " type="twoColTx">
  <p:cSld name="TITLE_AND_TWO_COLUMNS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/>
          <p:nvPr/>
        </p:nvSpPr>
        <p:spPr>
          <a:xfrm>
            <a:off x="-10175" y="-10975"/>
            <a:ext cx="3048000" cy="520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6"/>
          <p:cNvSpPr txBox="1"/>
          <p:nvPr>
            <p:ph idx="1" type="subTitle"/>
          </p:nvPr>
        </p:nvSpPr>
        <p:spPr>
          <a:xfrm>
            <a:off x="6293350" y="3677050"/>
            <a:ext cx="23880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26"/>
          <p:cNvSpPr txBox="1"/>
          <p:nvPr>
            <p:ph idx="2" type="subTitle"/>
          </p:nvPr>
        </p:nvSpPr>
        <p:spPr>
          <a:xfrm>
            <a:off x="6293350" y="1000525"/>
            <a:ext cx="23880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type="title"/>
          </p:nvPr>
        </p:nvSpPr>
        <p:spPr>
          <a:xfrm>
            <a:off x="6293355" y="3476859"/>
            <a:ext cx="16587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3" type="title"/>
          </p:nvPr>
        </p:nvSpPr>
        <p:spPr>
          <a:xfrm>
            <a:off x="6293355" y="809859"/>
            <a:ext cx="16587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idx="4" type="title"/>
          </p:nvPr>
        </p:nvSpPr>
        <p:spPr>
          <a:xfrm>
            <a:off x="582175" y="2307450"/>
            <a:ext cx="18633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None/>
              <a:defRPr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/>
          <p:nvPr/>
        </p:nvSpPr>
        <p:spPr>
          <a:xfrm rot="5400000">
            <a:off x="3286050" y="-3286200"/>
            <a:ext cx="2552700" cy="912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7"/>
          <p:cNvSpPr txBox="1"/>
          <p:nvPr>
            <p:ph type="title"/>
          </p:nvPr>
        </p:nvSpPr>
        <p:spPr>
          <a:xfrm>
            <a:off x="1035475" y="3162534"/>
            <a:ext cx="16587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idx="1" type="subTitle"/>
          </p:nvPr>
        </p:nvSpPr>
        <p:spPr>
          <a:xfrm>
            <a:off x="719725" y="3373650"/>
            <a:ext cx="2290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27"/>
          <p:cNvSpPr txBox="1"/>
          <p:nvPr>
            <p:ph idx="2" type="title"/>
          </p:nvPr>
        </p:nvSpPr>
        <p:spPr>
          <a:xfrm>
            <a:off x="6479701" y="3162534"/>
            <a:ext cx="16587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4" name="Google Shape;134;p27"/>
          <p:cNvSpPr txBox="1"/>
          <p:nvPr>
            <p:ph idx="3" type="subTitle"/>
          </p:nvPr>
        </p:nvSpPr>
        <p:spPr>
          <a:xfrm>
            <a:off x="6163951" y="3373650"/>
            <a:ext cx="2290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27"/>
          <p:cNvSpPr txBox="1"/>
          <p:nvPr>
            <p:ph idx="4" type="title"/>
          </p:nvPr>
        </p:nvSpPr>
        <p:spPr>
          <a:xfrm>
            <a:off x="3742650" y="3162534"/>
            <a:ext cx="16587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6" name="Google Shape;136;p27"/>
          <p:cNvSpPr txBox="1"/>
          <p:nvPr>
            <p:ph idx="5" type="subTitle"/>
          </p:nvPr>
        </p:nvSpPr>
        <p:spPr>
          <a:xfrm>
            <a:off x="3426900" y="3373650"/>
            <a:ext cx="2290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p27"/>
          <p:cNvSpPr txBox="1"/>
          <p:nvPr>
            <p:ph idx="6"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None/>
              <a:defRPr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4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8"/>
          <p:cNvSpPr txBox="1"/>
          <p:nvPr>
            <p:ph type="ctrTitle"/>
          </p:nvPr>
        </p:nvSpPr>
        <p:spPr>
          <a:xfrm>
            <a:off x="156075" y="1588225"/>
            <a:ext cx="4230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28"/>
          <p:cNvSpPr txBox="1"/>
          <p:nvPr>
            <p:ph idx="1" type="subTitle"/>
          </p:nvPr>
        </p:nvSpPr>
        <p:spPr>
          <a:xfrm>
            <a:off x="975909" y="2452393"/>
            <a:ext cx="25902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2" name="Google Shape;142;p28"/>
          <p:cNvSpPr txBox="1"/>
          <p:nvPr>
            <p:ph idx="2" type="subTitle"/>
          </p:nvPr>
        </p:nvSpPr>
        <p:spPr>
          <a:xfrm>
            <a:off x="5583287" y="2452393"/>
            <a:ext cx="25794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8"/>
          <p:cNvSpPr txBox="1"/>
          <p:nvPr>
            <p:ph idx="3" type="ctrTitle"/>
          </p:nvPr>
        </p:nvSpPr>
        <p:spPr>
          <a:xfrm>
            <a:off x="4757925" y="1588225"/>
            <a:ext cx="4230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9"/>
          <p:cNvSpPr/>
          <p:nvPr/>
        </p:nvSpPr>
        <p:spPr>
          <a:xfrm>
            <a:off x="0" y="0"/>
            <a:ext cx="456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9"/>
          <p:cNvSpPr txBox="1"/>
          <p:nvPr>
            <p:ph type="title"/>
          </p:nvPr>
        </p:nvSpPr>
        <p:spPr>
          <a:xfrm>
            <a:off x="5145325" y="676060"/>
            <a:ext cx="15792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7" name="Google Shape;147;p29"/>
          <p:cNvSpPr txBox="1"/>
          <p:nvPr>
            <p:ph idx="1" type="subTitle"/>
          </p:nvPr>
        </p:nvSpPr>
        <p:spPr>
          <a:xfrm>
            <a:off x="5145325" y="1314574"/>
            <a:ext cx="30114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29"/>
          <p:cNvSpPr txBox="1"/>
          <p:nvPr>
            <p:ph idx="2" type="title"/>
          </p:nvPr>
        </p:nvSpPr>
        <p:spPr>
          <a:xfrm>
            <a:off x="5145325" y="1635310"/>
            <a:ext cx="15792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9" name="Google Shape;149;p29"/>
          <p:cNvSpPr txBox="1"/>
          <p:nvPr>
            <p:ph idx="3" type="subTitle"/>
          </p:nvPr>
        </p:nvSpPr>
        <p:spPr>
          <a:xfrm>
            <a:off x="5145325" y="2266484"/>
            <a:ext cx="30114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29"/>
          <p:cNvSpPr txBox="1"/>
          <p:nvPr>
            <p:ph idx="4" type="title"/>
          </p:nvPr>
        </p:nvSpPr>
        <p:spPr>
          <a:xfrm>
            <a:off x="5145325" y="2603860"/>
            <a:ext cx="15792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1" name="Google Shape;151;p29"/>
          <p:cNvSpPr txBox="1"/>
          <p:nvPr>
            <p:ph idx="5" type="subTitle"/>
          </p:nvPr>
        </p:nvSpPr>
        <p:spPr>
          <a:xfrm>
            <a:off x="5145325" y="3237611"/>
            <a:ext cx="30114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6" type="title"/>
          </p:nvPr>
        </p:nvSpPr>
        <p:spPr>
          <a:xfrm>
            <a:off x="5145325" y="3563260"/>
            <a:ext cx="15792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7" type="subTitle"/>
          </p:nvPr>
        </p:nvSpPr>
        <p:spPr>
          <a:xfrm>
            <a:off x="5145325" y="4198597"/>
            <a:ext cx="30114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4" name="Google Shape;154;p29"/>
          <p:cNvSpPr txBox="1"/>
          <p:nvPr>
            <p:ph idx="8" type="title"/>
          </p:nvPr>
        </p:nvSpPr>
        <p:spPr>
          <a:xfrm>
            <a:off x="713225" y="2307450"/>
            <a:ext cx="28182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None/>
              <a:defRPr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1">
  <p:cSld name="CUSTOM_2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456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30"/>
          <p:cNvSpPr txBox="1"/>
          <p:nvPr>
            <p:ph type="title"/>
          </p:nvPr>
        </p:nvSpPr>
        <p:spPr>
          <a:xfrm>
            <a:off x="431775" y="3022992"/>
            <a:ext cx="34236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8" name="Google Shape;158;p30"/>
          <p:cNvSpPr txBox="1"/>
          <p:nvPr>
            <p:ph idx="2" type="title"/>
          </p:nvPr>
        </p:nvSpPr>
        <p:spPr>
          <a:xfrm>
            <a:off x="431775" y="1968000"/>
            <a:ext cx="3057300" cy="13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30"/>
          <p:cNvSpPr txBox="1"/>
          <p:nvPr>
            <p:ph idx="1" type="subTitle"/>
          </p:nvPr>
        </p:nvSpPr>
        <p:spPr>
          <a:xfrm>
            <a:off x="431775" y="3519908"/>
            <a:ext cx="32469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6">
    <p:bg>
      <p:bgPr>
        <a:solidFill>
          <a:schemeClr val="dk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/>
          <p:nvPr>
            <p:ph type="title"/>
          </p:nvPr>
        </p:nvSpPr>
        <p:spPr>
          <a:xfrm>
            <a:off x="1974300" y="1440200"/>
            <a:ext cx="51954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None/>
              <a:defRPr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31"/>
          <p:cNvSpPr txBox="1"/>
          <p:nvPr>
            <p:ph idx="1" type="subTitle"/>
          </p:nvPr>
        </p:nvSpPr>
        <p:spPr>
          <a:xfrm>
            <a:off x="2607250" y="3082575"/>
            <a:ext cx="3699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Light"/>
              <a:buNone/>
              <a:defRPr sz="14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3" name="Google Shape;163;p31"/>
          <p:cNvSpPr/>
          <p:nvPr/>
        </p:nvSpPr>
        <p:spPr>
          <a:xfrm>
            <a:off x="0" y="0"/>
            <a:ext cx="9179100" cy="5143500"/>
          </a:xfrm>
          <a:prstGeom prst="frame">
            <a:avLst>
              <a:gd fmla="val 342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>
            <p:ph hasCustomPrompt="1" type="title"/>
          </p:nvPr>
        </p:nvSpPr>
        <p:spPr>
          <a:xfrm>
            <a:off x="713250" y="943600"/>
            <a:ext cx="77175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6" name="Google Shape;166;p32"/>
          <p:cNvSpPr txBox="1"/>
          <p:nvPr>
            <p:ph idx="1" type="body"/>
          </p:nvPr>
        </p:nvSpPr>
        <p:spPr>
          <a:xfrm>
            <a:off x="713250" y="2989700"/>
            <a:ext cx="77175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3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342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3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/>
          <p:nvPr>
            <p:ph type="title"/>
          </p:nvPr>
        </p:nvSpPr>
        <p:spPr>
          <a:xfrm>
            <a:off x="1600200" y="701125"/>
            <a:ext cx="36333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33"/>
          <p:cNvSpPr txBox="1"/>
          <p:nvPr>
            <p:ph idx="1" type="body"/>
          </p:nvPr>
        </p:nvSpPr>
        <p:spPr>
          <a:xfrm>
            <a:off x="1600200" y="1275675"/>
            <a:ext cx="3633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33"/>
          <p:cNvSpPr txBox="1"/>
          <p:nvPr>
            <p:ph idx="2" type="title"/>
          </p:nvPr>
        </p:nvSpPr>
        <p:spPr>
          <a:xfrm>
            <a:off x="2755344" y="2075125"/>
            <a:ext cx="36333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2" name="Google Shape;172;p33"/>
          <p:cNvSpPr txBox="1"/>
          <p:nvPr>
            <p:ph idx="3" type="body"/>
          </p:nvPr>
        </p:nvSpPr>
        <p:spPr>
          <a:xfrm>
            <a:off x="2755356" y="2651051"/>
            <a:ext cx="3633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" name="Google Shape;173;p33"/>
          <p:cNvSpPr txBox="1"/>
          <p:nvPr>
            <p:ph idx="4" type="title"/>
          </p:nvPr>
        </p:nvSpPr>
        <p:spPr>
          <a:xfrm>
            <a:off x="3910549" y="3452475"/>
            <a:ext cx="36333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" name="Google Shape;174;p33"/>
          <p:cNvSpPr txBox="1"/>
          <p:nvPr>
            <p:ph idx="5" type="body"/>
          </p:nvPr>
        </p:nvSpPr>
        <p:spPr>
          <a:xfrm>
            <a:off x="3910561" y="4027675"/>
            <a:ext cx="3633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5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/>
          <p:nvPr/>
        </p:nvSpPr>
        <p:spPr>
          <a:xfrm>
            <a:off x="3277050" y="1409150"/>
            <a:ext cx="2589900" cy="3277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4"/>
          <p:cNvSpPr/>
          <p:nvPr/>
        </p:nvSpPr>
        <p:spPr>
          <a:xfrm>
            <a:off x="5952650" y="1409150"/>
            <a:ext cx="2589900" cy="3277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4"/>
          <p:cNvSpPr/>
          <p:nvPr/>
        </p:nvSpPr>
        <p:spPr>
          <a:xfrm>
            <a:off x="579600" y="1409150"/>
            <a:ext cx="2589900" cy="3277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4"/>
          <p:cNvSpPr txBox="1"/>
          <p:nvPr>
            <p:ph type="title"/>
          </p:nvPr>
        </p:nvSpPr>
        <p:spPr>
          <a:xfrm>
            <a:off x="655750" y="3553050"/>
            <a:ext cx="25899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0" name="Google Shape;180;p34"/>
          <p:cNvSpPr txBox="1"/>
          <p:nvPr>
            <p:ph idx="1" type="subTitle"/>
          </p:nvPr>
        </p:nvSpPr>
        <p:spPr>
          <a:xfrm>
            <a:off x="867550" y="3840375"/>
            <a:ext cx="21663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34"/>
          <p:cNvSpPr txBox="1"/>
          <p:nvPr>
            <p:ph idx="2" type="title"/>
          </p:nvPr>
        </p:nvSpPr>
        <p:spPr>
          <a:xfrm>
            <a:off x="5893309" y="3553050"/>
            <a:ext cx="25899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3" type="subTitle"/>
          </p:nvPr>
        </p:nvSpPr>
        <p:spPr>
          <a:xfrm>
            <a:off x="6105107" y="3840375"/>
            <a:ext cx="21663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4" type="title"/>
          </p:nvPr>
        </p:nvSpPr>
        <p:spPr>
          <a:xfrm>
            <a:off x="3277050" y="3553050"/>
            <a:ext cx="25899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5" type="subTitle"/>
          </p:nvPr>
        </p:nvSpPr>
        <p:spPr>
          <a:xfrm>
            <a:off x="3488850" y="3840375"/>
            <a:ext cx="21663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6"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6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/>
          <p:nvPr/>
        </p:nvSpPr>
        <p:spPr>
          <a:xfrm>
            <a:off x="-19050" y="2895600"/>
            <a:ext cx="9182100" cy="23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5"/>
          <p:cNvSpPr txBox="1"/>
          <p:nvPr>
            <p:ph type="title"/>
          </p:nvPr>
        </p:nvSpPr>
        <p:spPr>
          <a:xfrm>
            <a:off x="719725" y="3314925"/>
            <a:ext cx="18711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1" type="subTitle"/>
          </p:nvPr>
        </p:nvSpPr>
        <p:spPr>
          <a:xfrm>
            <a:off x="719725" y="3640350"/>
            <a:ext cx="2290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2" type="title"/>
          </p:nvPr>
        </p:nvSpPr>
        <p:spPr>
          <a:xfrm>
            <a:off x="6240149" y="3314925"/>
            <a:ext cx="18711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3" type="subTitle"/>
          </p:nvPr>
        </p:nvSpPr>
        <p:spPr>
          <a:xfrm>
            <a:off x="6240151" y="3640350"/>
            <a:ext cx="2290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4" type="title"/>
          </p:nvPr>
        </p:nvSpPr>
        <p:spPr>
          <a:xfrm>
            <a:off x="3480750" y="3314925"/>
            <a:ext cx="18711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5" type="subTitle"/>
          </p:nvPr>
        </p:nvSpPr>
        <p:spPr>
          <a:xfrm>
            <a:off x="3480750" y="3640350"/>
            <a:ext cx="2290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6"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_1_2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/>
          <p:nvPr>
            <p:ph type="title"/>
          </p:nvPr>
        </p:nvSpPr>
        <p:spPr>
          <a:xfrm>
            <a:off x="1954575" y="1680525"/>
            <a:ext cx="1511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7" name="Google Shape;197;p36"/>
          <p:cNvSpPr txBox="1"/>
          <p:nvPr>
            <p:ph idx="1" type="subTitle"/>
          </p:nvPr>
        </p:nvSpPr>
        <p:spPr>
          <a:xfrm>
            <a:off x="1343775" y="2008955"/>
            <a:ext cx="27327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8" name="Google Shape;198;p36"/>
          <p:cNvSpPr txBox="1"/>
          <p:nvPr>
            <p:ph idx="2" type="title"/>
          </p:nvPr>
        </p:nvSpPr>
        <p:spPr>
          <a:xfrm>
            <a:off x="1954575" y="3325575"/>
            <a:ext cx="1511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9" name="Google Shape;199;p36"/>
          <p:cNvSpPr txBox="1"/>
          <p:nvPr>
            <p:ph idx="3" type="subTitle"/>
          </p:nvPr>
        </p:nvSpPr>
        <p:spPr>
          <a:xfrm>
            <a:off x="1343775" y="3654876"/>
            <a:ext cx="27327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0" name="Google Shape;200;p36"/>
          <p:cNvSpPr txBox="1"/>
          <p:nvPr>
            <p:ph idx="4" type="title"/>
          </p:nvPr>
        </p:nvSpPr>
        <p:spPr>
          <a:xfrm>
            <a:off x="5754525" y="1680525"/>
            <a:ext cx="1511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5" type="subTitle"/>
          </p:nvPr>
        </p:nvSpPr>
        <p:spPr>
          <a:xfrm>
            <a:off x="5143725" y="2008955"/>
            <a:ext cx="27327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6" type="title"/>
          </p:nvPr>
        </p:nvSpPr>
        <p:spPr>
          <a:xfrm>
            <a:off x="5754525" y="3325725"/>
            <a:ext cx="1511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None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7" type="subTitle"/>
          </p:nvPr>
        </p:nvSpPr>
        <p:spPr>
          <a:xfrm>
            <a:off x="5143725" y="3654431"/>
            <a:ext cx="27327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8"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/>
          <p:nvPr/>
        </p:nvSpPr>
        <p:spPr>
          <a:xfrm>
            <a:off x="-23475" y="2372860"/>
            <a:ext cx="9167400" cy="278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7"/>
          <p:cNvSpPr txBox="1"/>
          <p:nvPr>
            <p:ph idx="1" type="subTitle"/>
          </p:nvPr>
        </p:nvSpPr>
        <p:spPr>
          <a:xfrm>
            <a:off x="1367327" y="3851753"/>
            <a:ext cx="31008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8" name="Google Shape;208;p37"/>
          <p:cNvSpPr txBox="1"/>
          <p:nvPr>
            <p:ph idx="2" type="subTitle"/>
          </p:nvPr>
        </p:nvSpPr>
        <p:spPr>
          <a:xfrm>
            <a:off x="4675873" y="3851753"/>
            <a:ext cx="31008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37"/>
          <p:cNvSpPr txBox="1"/>
          <p:nvPr>
            <p:ph type="title"/>
          </p:nvPr>
        </p:nvSpPr>
        <p:spPr>
          <a:xfrm>
            <a:off x="1850627" y="3553050"/>
            <a:ext cx="2134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0" name="Google Shape;210;p37"/>
          <p:cNvSpPr txBox="1"/>
          <p:nvPr>
            <p:ph idx="3" type="title"/>
          </p:nvPr>
        </p:nvSpPr>
        <p:spPr>
          <a:xfrm>
            <a:off x="5159173" y="3553050"/>
            <a:ext cx="2134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None/>
              <a:defRPr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4"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ítulo " type="titleOnly">
  <p:cSld name="TITLE_ONLY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type="title"/>
          </p:nvPr>
        </p:nvSpPr>
        <p:spPr>
          <a:xfrm>
            <a:off x="3781050" y="951300"/>
            <a:ext cx="4629900" cy="293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9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342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7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0"/>
          <p:cNvSpPr/>
          <p:nvPr/>
        </p:nvSpPr>
        <p:spPr>
          <a:xfrm>
            <a:off x="4629150" y="0"/>
            <a:ext cx="4514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40"/>
          <p:cNvSpPr txBox="1"/>
          <p:nvPr>
            <p:ph idx="1" type="body"/>
          </p:nvPr>
        </p:nvSpPr>
        <p:spPr>
          <a:xfrm>
            <a:off x="5353050" y="1695625"/>
            <a:ext cx="25974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" name="Google Shape;220;p40"/>
          <p:cNvSpPr txBox="1"/>
          <p:nvPr>
            <p:ph type="title"/>
          </p:nvPr>
        </p:nvSpPr>
        <p:spPr>
          <a:xfrm>
            <a:off x="5147550" y="530725"/>
            <a:ext cx="34779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None/>
              <a:defRPr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9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1"/>
          <p:cNvSpPr txBox="1"/>
          <p:nvPr>
            <p:ph idx="1" type="body"/>
          </p:nvPr>
        </p:nvSpPr>
        <p:spPr>
          <a:xfrm>
            <a:off x="713225" y="1348475"/>
            <a:ext cx="5768100" cy="32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AutoNum type="arabicPeriod"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" name="Google Shape;223;p41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Montserrat ExtraLight"/>
              <a:buNone/>
              <a:defRPr b="0" i="0" sz="2700" u="none" cap="none" strike="noStrike">
                <a:solidFill>
                  <a:schemeClr val="hlink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Alata"/>
              <a:buNone/>
              <a:defRPr b="0" i="0" sz="3000" u="none" cap="none" strike="noStrike">
                <a:solidFill>
                  <a:schemeClr val="hlink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Alata"/>
              <a:buNone/>
              <a:defRPr b="0" i="0" sz="3000" u="none" cap="none" strike="noStrike">
                <a:solidFill>
                  <a:schemeClr val="hlink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Alata"/>
              <a:buNone/>
              <a:defRPr b="0" i="0" sz="3000" u="none" cap="none" strike="noStrike">
                <a:solidFill>
                  <a:schemeClr val="hlink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Alata"/>
              <a:buNone/>
              <a:defRPr b="0" i="0" sz="3000" u="none" cap="none" strike="noStrike">
                <a:solidFill>
                  <a:schemeClr val="hlink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Alata"/>
              <a:buNone/>
              <a:defRPr b="0" i="0" sz="3000" u="none" cap="none" strike="noStrike">
                <a:solidFill>
                  <a:schemeClr val="hlink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Alata"/>
              <a:buNone/>
              <a:defRPr b="0" i="0" sz="3000" u="none" cap="none" strike="noStrike">
                <a:solidFill>
                  <a:schemeClr val="hlink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Alata"/>
              <a:buNone/>
              <a:defRPr b="0" i="0" sz="3000" u="none" cap="none" strike="noStrike">
                <a:solidFill>
                  <a:schemeClr val="hlink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Alata"/>
              <a:buNone/>
              <a:defRPr b="0" i="0" sz="3000" u="none" cap="none" strike="noStrike">
                <a:solidFill>
                  <a:schemeClr val="hlink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Abel"/>
              <a:buChar char="●"/>
              <a:defRPr b="0" i="0" sz="1800" u="none" cap="none" strike="noStrike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l"/>
              <a:buChar char="○"/>
              <a:defRPr b="0" i="0" sz="1400" u="none" cap="none" strike="noStrike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l"/>
              <a:buChar char="■"/>
              <a:defRPr b="0" i="0" sz="1400" u="none" cap="none" strike="noStrike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l"/>
              <a:buChar char="●"/>
              <a:defRPr b="0" i="0" sz="1400" u="none" cap="none" strike="noStrike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l"/>
              <a:buChar char="○"/>
              <a:defRPr b="0" i="0" sz="1400" u="none" cap="none" strike="noStrike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l"/>
              <a:buChar char="■"/>
              <a:defRPr b="0" i="0" sz="1400" u="none" cap="none" strike="noStrike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l"/>
              <a:buChar char="●"/>
              <a:defRPr b="0" i="0" sz="1400" u="none" cap="none" strike="noStrike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l"/>
              <a:buChar char="○"/>
              <a:defRPr b="0" i="0" sz="1400" u="none" cap="none" strike="noStrike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Abel"/>
              <a:buChar char="■"/>
              <a:defRPr b="0" i="0" sz="1400" u="none" cap="none" strike="noStrike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jpg"/><Relationship Id="rId4" Type="http://schemas.openxmlformats.org/officeDocument/2006/relationships/image" Target="../media/image1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jpg"/><Relationship Id="rId4" Type="http://schemas.openxmlformats.org/officeDocument/2006/relationships/image" Target="../media/image1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jpg"/><Relationship Id="rId4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hyperlink" Target="https://es.tradingview.com/symbols/USDARS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JYenZlzqO_bffeyfr2BvVcJ8sGjbvBeb/view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hyperlink" Target="https://nombres.datos.gob.ar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hyperlink" Target="https://nombres.datos.gob.ar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2478" y="487774"/>
            <a:ext cx="859033" cy="859026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43"/>
          <p:cNvSpPr txBox="1"/>
          <p:nvPr/>
        </p:nvSpPr>
        <p:spPr>
          <a:xfrm>
            <a:off x="1484700" y="2248500"/>
            <a:ext cx="6174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s" sz="30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SERIES DE TIEMPO</a:t>
            </a:r>
            <a:endParaRPr b="0" i="0" sz="30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43"/>
          <p:cNvSpPr txBox="1"/>
          <p:nvPr/>
        </p:nvSpPr>
        <p:spPr>
          <a:xfrm>
            <a:off x="2515800" y="1784100"/>
            <a:ext cx="411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Clase n° 9</a:t>
            </a:r>
            <a:endParaRPr b="0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2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CASOS DE APLICACIÓN</a:t>
            </a:r>
            <a:endParaRPr>
              <a:solidFill>
                <a:srgbClr val="CEA6FF"/>
              </a:solidFill>
            </a:endParaRPr>
          </a:p>
        </p:txBody>
      </p:sp>
      <p:sp>
        <p:nvSpPr>
          <p:cNvPr id="319" name="Google Shape;319;p52"/>
          <p:cNvSpPr/>
          <p:nvPr/>
        </p:nvSpPr>
        <p:spPr>
          <a:xfrm>
            <a:off x="8670800" y="0"/>
            <a:ext cx="508200" cy="5143500"/>
          </a:xfrm>
          <a:prstGeom prst="frame">
            <a:avLst>
              <a:gd fmla="val 6267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52"/>
          <p:cNvSpPr/>
          <p:nvPr/>
        </p:nvSpPr>
        <p:spPr>
          <a:xfrm>
            <a:off x="8670800" y="11750"/>
            <a:ext cx="508200" cy="5143500"/>
          </a:xfrm>
          <a:prstGeom prst="rect">
            <a:avLst/>
          </a:prstGeom>
          <a:solidFill>
            <a:srgbClr val="F594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52"/>
          <p:cNvSpPr txBox="1"/>
          <p:nvPr/>
        </p:nvSpPr>
        <p:spPr>
          <a:xfrm>
            <a:off x="567750" y="1143625"/>
            <a:ext cx="80085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b="1" lang="es" sz="1600">
                <a:latin typeface="Roboto Mono"/>
                <a:ea typeface="Roboto Mono"/>
                <a:cs typeface="Roboto Mono"/>
                <a:sym typeface="Roboto Mono"/>
              </a:rPr>
              <a:t>Predicción a futuro (forecasting)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spcBef>
                <a:spcPts val="48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Precio de activos financieros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Variables macroeconómicas, como PBI, inflación, reservas, etc.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Ventas de comercios, demanda.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Consumo energético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Pronóstico del clima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b="1" lang="es" sz="1600">
                <a:latin typeface="Roboto Mono"/>
                <a:ea typeface="Roboto Mono"/>
                <a:cs typeface="Roboto Mono"/>
                <a:sym typeface="Roboto Mono"/>
              </a:rPr>
              <a:t>Clasificación/Regresión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Audio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Medicina (Cardiovascular, Neuro, etc.)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Agricultura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Roboto Mono"/>
                <a:ea typeface="Roboto Mono"/>
                <a:cs typeface="Roboto Mono"/>
                <a:sym typeface="Roboto Mono"/>
              </a:rPr>
              <a:t>Y muchos más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3"/>
          <p:cNvSpPr/>
          <p:nvPr/>
        </p:nvSpPr>
        <p:spPr>
          <a:xfrm>
            <a:off x="3456508" y="1493310"/>
            <a:ext cx="2266800" cy="151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53"/>
          <p:cNvSpPr/>
          <p:nvPr/>
        </p:nvSpPr>
        <p:spPr>
          <a:xfrm>
            <a:off x="5796042" y="1493299"/>
            <a:ext cx="2266800" cy="1516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53"/>
          <p:cNvSpPr/>
          <p:nvPr/>
        </p:nvSpPr>
        <p:spPr>
          <a:xfrm>
            <a:off x="1112331" y="3086275"/>
            <a:ext cx="2266800" cy="1516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3"/>
          <p:cNvSpPr/>
          <p:nvPr/>
        </p:nvSpPr>
        <p:spPr>
          <a:xfrm>
            <a:off x="3456508" y="3086286"/>
            <a:ext cx="2266800" cy="151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53"/>
          <p:cNvSpPr/>
          <p:nvPr/>
        </p:nvSpPr>
        <p:spPr>
          <a:xfrm>
            <a:off x="5796042" y="3086275"/>
            <a:ext cx="2266800" cy="1516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53"/>
          <p:cNvSpPr/>
          <p:nvPr/>
        </p:nvSpPr>
        <p:spPr>
          <a:xfrm>
            <a:off x="1112331" y="1493299"/>
            <a:ext cx="2266800" cy="1516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53"/>
          <p:cNvSpPr txBox="1"/>
          <p:nvPr>
            <p:ph idx="8" type="title"/>
          </p:nvPr>
        </p:nvSpPr>
        <p:spPr>
          <a:xfrm>
            <a:off x="6141241" y="1868675"/>
            <a:ext cx="15840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ÁRBOLES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3" name="Google Shape;333;p53"/>
          <p:cNvSpPr txBox="1"/>
          <p:nvPr>
            <p:ph type="title"/>
          </p:nvPr>
        </p:nvSpPr>
        <p:spPr>
          <a:xfrm>
            <a:off x="1434557" y="1868675"/>
            <a:ext cx="16026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ARIMA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4" name="Google Shape;334;p53"/>
          <p:cNvSpPr txBox="1"/>
          <p:nvPr>
            <p:ph idx="1" type="subTitle"/>
          </p:nvPr>
        </p:nvSpPr>
        <p:spPr>
          <a:xfrm>
            <a:off x="1302557" y="2283158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Basado en un modelo lineal, el más usado de los modelos tradicionales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5" name="Google Shape;335;p53"/>
          <p:cNvSpPr txBox="1"/>
          <p:nvPr>
            <p:ph idx="2" type="title"/>
          </p:nvPr>
        </p:nvSpPr>
        <p:spPr>
          <a:xfrm>
            <a:off x="1434557" y="3471353"/>
            <a:ext cx="16026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LSTM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6" name="Google Shape;336;p53"/>
          <p:cNvSpPr txBox="1"/>
          <p:nvPr>
            <p:ph idx="3" type="subTitle"/>
          </p:nvPr>
        </p:nvSpPr>
        <p:spPr>
          <a:xfrm>
            <a:off x="1302557" y="3871617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Redes neuronales basadas en secuencias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7" name="Google Shape;337;p53"/>
          <p:cNvSpPr txBox="1"/>
          <p:nvPr>
            <p:ph idx="4" type="title"/>
          </p:nvPr>
        </p:nvSpPr>
        <p:spPr>
          <a:xfrm>
            <a:off x="3805875" y="1868675"/>
            <a:ext cx="15894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PROPHET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8" name="Google Shape;338;p53"/>
          <p:cNvSpPr txBox="1"/>
          <p:nvPr>
            <p:ph idx="5" type="subTitle"/>
          </p:nvPr>
        </p:nvSpPr>
        <p:spPr>
          <a:xfrm>
            <a:off x="3667275" y="2283151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Librería de Facebook, rápida, precisa y fácil de usar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9" name="Google Shape;339;p53"/>
          <p:cNvSpPr txBox="1"/>
          <p:nvPr>
            <p:ph idx="6" type="title"/>
          </p:nvPr>
        </p:nvSpPr>
        <p:spPr>
          <a:xfrm>
            <a:off x="3792888" y="3346603"/>
            <a:ext cx="15894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SOFTWARE LICENCIADO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0" name="Google Shape;340;p53"/>
          <p:cNvSpPr txBox="1"/>
          <p:nvPr>
            <p:ph idx="7" type="subTitle"/>
          </p:nvPr>
        </p:nvSpPr>
        <p:spPr>
          <a:xfrm>
            <a:off x="3667275" y="3871617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Software de escritorio, en general especializado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1" name="Google Shape;341;p53"/>
          <p:cNvSpPr txBox="1"/>
          <p:nvPr>
            <p:ph idx="9" type="subTitle"/>
          </p:nvPr>
        </p:nvSpPr>
        <p:spPr>
          <a:xfrm>
            <a:off x="5999941" y="2283151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Los mejores modelos de ML, ejecutados en secuencia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2" name="Google Shape;342;p53"/>
          <p:cNvSpPr txBox="1"/>
          <p:nvPr>
            <p:ph idx="13" type="title"/>
          </p:nvPr>
        </p:nvSpPr>
        <p:spPr>
          <a:xfrm>
            <a:off x="6141241" y="3471353"/>
            <a:ext cx="15840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SAS Cloud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3" name="Google Shape;343;p53"/>
          <p:cNvSpPr txBox="1"/>
          <p:nvPr>
            <p:ph idx="14" type="subTitle"/>
          </p:nvPr>
        </p:nvSpPr>
        <p:spPr>
          <a:xfrm>
            <a:off x="5999941" y="3871617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Amazon Forecast y otros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4" name="Google Shape;344;p53"/>
          <p:cNvSpPr txBox="1"/>
          <p:nvPr>
            <p:ph idx="15" type="title"/>
          </p:nvPr>
        </p:nvSpPr>
        <p:spPr>
          <a:xfrm>
            <a:off x="713225" y="530725"/>
            <a:ext cx="74244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TÉCNICAS DE FORECASTING </a:t>
            </a:r>
            <a:endParaRPr>
              <a:solidFill>
                <a:srgbClr val="CEA6FF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t/>
            </a:r>
            <a:endParaRPr>
              <a:solidFill>
                <a:srgbClr val="F5941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4"/>
          <p:cNvSpPr/>
          <p:nvPr/>
        </p:nvSpPr>
        <p:spPr>
          <a:xfrm>
            <a:off x="3456508" y="1493310"/>
            <a:ext cx="2266800" cy="1516800"/>
          </a:xfrm>
          <a:prstGeom prst="rect">
            <a:avLst/>
          </a:prstGeom>
          <a:solidFill>
            <a:srgbClr val="E539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4"/>
          <p:cNvSpPr/>
          <p:nvPr/>
        </p:nvSpPr>
        <p:spPr>
          <a:xfrm>
            <a:off x="5796042" y="1493299"/>
            <a:ext cx="2266800" cy="15168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4"/>
          <p:cNvSpPr/>
          <p:nvPr/>
        </p:nvSpPr>
        <p:spPr>
          <a:xfrm>
            <a:off x="1112331" y="3086275"/>
            <a:ext cx="2266800" cy="15168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54"/>
          <p:cNvSpPr/>
          <p:nvPr/>
        </p:nvSpPr>
        <p:spPr>
          <a:xfrm>
            <a:off x="3456508" y="3086286"/>
            <a:ext cx="2266800" cy="151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54"/>
          <p:cNvSpPr/>
          <p:nvPr/>
        </p:nvSpPr>
        <p:spPr>
          <a:xfrm>
            <a:off x="5796042" y="3086275"/>
            <a:ext cx="2266800" cy="1516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4"/>
          <p:cNvSpPr/>
          <p:nvPr/>
        </p:nvSpPr>
        <p:spPr>
          <a:xfrm>
            <a:off x="1112331" y="1493299"/>
            <a:ext cx="2266800" cy="1516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4"/>
          <p:cNvSpPr txBox="1"/>
          <p:nvPr>
            <p:ph idx="8" type="title"/>
          </p:nvPr>
        </p:nvSpPr>
        <p:spPr>
          <a:xfrm>
            <a:off x="6141241" y="1868675"/>
            <a:ext cx="15840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ÁRBOLES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6" name="Google Shape;356;p54"/>
          <p:cNvSpPr txBox="1"/>
          <p:nvPr>
            <p:ph type="title"/>
          </p:nvPr>
        </p:nvSpPr>
        <p:spPr>
          <a:xfrm>
            <a:off x="1434557" y="1868675"/>
            <a:ext cx="16026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ARIMA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7" name="Google Shape;357;p54"/>
          <p:cNvSpPr txBox="1"/>
          <p:nvPr>
            <p:ph idx="1" type="subTitle"/>
          </p:nvPr>
        </p:nvSpPr>
        <p:spPr>
          <a:xfrm>
            <a:off x="1302557" y="2283158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Basado en un modelo lineal, el más usado de los modelos tradicionales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8" name="Google Shape;358;p54"/>
          <p:cNvSpPr txBox="1"/>
          <p:nvPr>
            <p:ph idx="2" type="title"/>
          </p:nvPr>
        </p:nvSpPr>
        <p:spPr>
          <a:xfrm>
            <a:off x="1434557" y="3471353"/>
            <a:ext cx="16026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LSTM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9" name="Google Shape;359;p54"/>
          <p:cNvSpPr txBox="1"/>
          <p:nvPr>
            <p:ph idx="3" type="subTitle"/>
          </p:nvPr>
        </p:nvSpPr>
        <p:spPr>
          <a:xfrm>
            <a:off x="1302557" y="3871617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Redes neuronales basadas en secuencias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0" name="Google Shape;360;p54"/>
          <p:cNvSpPr txBox="1"/>
          <p:nvPr>
            <p:ph idx="4" type="title"/>
          </p:nvPr>
        </p:nvSpPr>
        <p:spPr>
          <a:xfrm>
            <a:off x="3805875" y="1868675"/>
            <a:ext cx="15894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PROPHET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1" name="Google Shape;361;p54"/>
          <p:cNvSpPr txBox="1"/>
          <p:nvPr>
            <p:ph idx="5" type="subTitle"/>
          </p:nvPr>
        </p:nvSpPr>
        <p:spPr>
          <a:xfrm>
            <a:off x="3667275" y="2283151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Librería de Facebook, rápida, precisa y fácil de usar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2" name="Google Shape;362;p54"/>
          <p:cNvSpPr txBox="1"/>
          <p:nvPr>
            <p:ph idx="6" type="title"/>
          </p:nvPr>
        </p:nvSpPr>
        <p:spPr>
          <a:xfrm>
            <a:off x="3792888" y="3346603"/>
            <a:ext cx="15894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SOFTWARE LICENCIADO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3" name="Google Shape;363;p54"/>
          <p:cNvSpPr txBox="1"/>
          <p:nvPr>
            <p:ph idx="7" type="subTitle"/>
          </p:nvPr>
        </p:nvSpPr>
        <p:spPr>
          <a:xfrm>
            <a:off x="3667275" y="3871617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Software de escritorio, en general especializado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4" name="Google Shape;364;p54"/>
          <p:cNvSpPr txBox="1"/>
          <p:nvPr>
            <p:ph idx="9" type="subTitle"/>
          </p:nvPr>
        </p:nvSpPr>
        <p:spPr>
          <a:xfrm>
            <a:off x="5999941" y="2283151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Los mejores modelos de ML, ejecutados en secuencia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5" name="Google Shape;365;p54"/>
          <p:cNvSpPr txBox="1"/>
          <p:nvPr>
            <p:ph idx="13" type="title"/>
          </p:nvPr>
        </p:nvSpPr>
        <p:spPr>
          <a:xfrm>
            <a:off x="6141241" y="3471353"/>
            <a:ext cx="15840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700"/>
              <a:buNone/>
            </a:pPr>
            <a:r>
              <a:rPr lang="es">
                <a:solidFill>
                  <a:schemeClr val="lt1"/>
                </a:solidFill>
              </a:rPr>
              <a:t>SAS Cloud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6" name="Google Shape;366;p54"/>
          <p:cNvSpPr txBox="1"/>
          <p:nvPr>
            <p:ph idx="14" type="subTitle"/>
          </p:nvPr>
        </p:nvSpPr>
        <p:spPr>
          <a:xfrm>
            <a:off x="5999941" y="3871617"/>
            <a:ext cx="1866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Amazon Forecast y otros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7" name="Google Shape;367;p54"/>
          <p:cNvSpPr txBox="1"/>
          <p:nvPr>
            <p:ph idx="15" type="title"/>
          </p:nvPr>
        </p:nvSpPr>
        <p:spPr>
          <a:xfrm>
            <a:off x="713225" y="530725"/>
            <a:ext cx="74244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TÉCNICAS DE FORECASTING </a:t>
            </a:r>
            <a:endParaRPr>
              <a:solidFill>
                <a:srgbClr val="CEA6FF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t/>
            </a:r>
            <a:endParaRPr>
              <a:solidFill>
                <a:srgbClr val="F5941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5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MODELOS SIMPLES</a:t>
            </a:r>
            <a:endParaRPr>
              <a:solidFill>
                <a:srgbClr val="CEA6FF"/>
              </a:solidFill>
            </a:endParaRPr>
          </a:p>
        </p:txBody>
      </p:sp>
      <p:sp>
        <p:nvSpPr>
          <p:cNvPr id="373" name="Google Shape;373;p55"/>
          <p:cNvSpPr/>
          <p:nvPr/>
        </p:nvSpPr>
        <p:spPr>
          <a:xfrm>
            <a:off x="8670800" y="0"/>
            <a:ext cx="508200" cy="5143500"/>
          </a:xfrm>
          <a:prstGeom prst="frame">
            <a:avLst>
              <a:gd fmla="val 6267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55"/>
          <p:cNvSpPr/>
          <p:nvPr/>
        </p:nvSpPr>
        <p:spPr>
          <a:xfrm>
            <a:off x="8670800" y="11750"/>
            <a:ext cx="508200" cy="5143500"/>
          </a:xfrm>
          <a:prstGeom prst="rect">
            <a:avLst/>
          </a:prstGeom>
          <a:solidFill>
            <a:srgbClr val="F594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55"/>
          <p:cNvSpPr txBox="1"/>
          <p:nvPr/>
        </p:nvSpPr>
        <p:spPr>
          <a:xfrm>
            <a:off x="412600" y="1276275"/>
            <a:ext cx="7398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Mono"/>
              <a:buChar char="●"/>
            </a:pPr>
            <a:r>
              <a:rPr b="0" i="0" lang="es" sz="24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Media constante</a:t>
            </a:r>
            <a:endParaRPr b="0" i="0" sz="24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Mono"/>
              <a:buChar char="●"/>
            </a:pPr>
            <a:r>
              <a:rPr b="0" i="0" lang="es" sz="24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Tendencia determinística (regresión lineal)</a:t>
            </a:r>
            <a:endParaRPr b="0" i="0" sz="24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Mono"/>
              <a:buChar char="●"/>
            </a:pPr>
            <a:r>
              <a:rPr b="0" i="0" lang="es" sz="24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Media móvil</a:t>
            </a:r>
            <a:endParaRPr b="0" i="0" sz="24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Mono"/>
              <a:buChar char="●"/>
            </a:pPr>
            <a:r>
              <a:rPr b="0" i="0" lang="es" sz="24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Suavizamiento exponencial simple</a:t>
            </a:r>
            <a:endParaRPr b="0" i="0" sz="24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6"/>
          <p:cNvSpPr txBox="1"/>
          <p:nvPr/>
        </p:nvSpPr>
        <p:spPr>
          <a:xfrm>
            <a:off x="413075" y="1294275"/>
            <a:ext cx="82773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Abel"/>
                <a:ea typeface="Abel"/>
                <a:cs typeface="Abel"/>
                <a:sym typeface="Abel"/>
              </a:rPr>
              <a:t>Tendencia</a:t>
            </a:r>
            <a:r>
              <a:rPr lang="es" sz="1600">
                <a:latin typeface="Abel"/>
                <a:ea typeface="Abel"/>
                <a:cs typeface="Abel"/>
                <a:sym typeface="Abel"/>
              </a:rPr>
              <a:t> - El comportamiento </a:t>
            </a:r>
            <a:r>
              <a:rPr i="1" lang="es" sz="1600">
                <a:latin typeface="Abel"/>
                <a:ea typeface="Abel"/>
                <a:cs typeface="Abel"/>
                <a:sym typeface="Abel"/>
              </a:rPr>
              <a:t>a largo plazo</a:t>
            </a:r>
            <a:r>
              <a:rPr lang="es" sz="1600">
                <a:latin typeface="Abel"/>
                <a:ea typeface="Abel"/>
                <a:cs typeface="Abel"/>
                <a:sym typeface="Abel"/>
              </a:rPr>
              <a:t> de la serie.</a:t>
            </a:r>
            <a:endParaRPr sz="1600"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Abel"/>
                <a:ea typeface="Abel"/>
                <a:cs typeface="Abel"/>
                <a:sym typeface="Abel"/>
              </a:rPr>
              <a:t>¿Tiende a crecer o decrecer? ¿Es estable (estacionaria en la media)?</a:t>
            </a:r>
            <a:endParaRPr sz="1600"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Abel"/>
                <a:ea typeface="Abel"/>
                <a:cs typeface="Abel"/>
                <a:sym typeface="Abel"/>
              </a:rPr>
              <a:t>Estacionalidad</a:t>
            </a:r>
            <a:r>
              <a:rPr lang="es" sz="1600">
                <a:latin typeface="Abel"/>
                <a:ea typeface="Abel"/>
                <a:cs typeface="Abel"/>
                <a:sym typeface="Abel"/>
              </a:rPr>
              <a:t> -  Cuando existen ciertos efectos sobre la serie que se repiten regularmente (alrededor de la misma fecha, por ejemplo) decimos que es un efecto estacional.</a:t>
            </a:r>
            <a:endParaRPr sz="1600"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E53935"/>
                </a:solidFill>
                <a:latin typeface="Abel"/>
                <a:ea typeface="Abel"/>
                <a:cs typeface="Abel"/>
                <a:sym typeface="Abel"/>
              </a:rPr>
              <a:t>Típicamente: diario, semanal, mensual, etc.</a:t>
            </a:r>
            <a:endParaRPr sz="1600">
              <a:solidFill>
                <a:srgbClr val="E53935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Abel"/>
                <a:ea typeface="Abel"/>
                <a:cs typeface="Abel"/>
                <a:sym typeface="Abel"/>
              </a:rPr>
              <a:t>Ruido y Anomalías</a:t>
            </a:r>
            <a:r>
              <a:rPr lang="es" sz="1600">
                <a:latin typeface="Abel"/>
                <a:ea typeface="Abel"/>
                <a:cs typeface="Abel"/>
                <a:sym typeface="Abel"/>
              </a:rPr>
              <a:t> - En general, lo que no entra dentro de las componentes anteriores.</a:t>
            </a:r>
            <a:endParaRPr sz="1600"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600">
                <a:latin typeface="Abel"/>
                <a:ea typeface="Abel"/>
                <a:cs typeface="Abel"/>
                <a:sym typeface="Abel"/>
              </a:rPr>
              <a:t>Existen varias formas de modelar cómo se combinan estos componentes</a:t>
            </a:r>
            <a:endParaRPr sz="16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81" name="Google Shape;381;p56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b="0" lang="es" sz="2600">
                <a:solidFill>
                  <a:srgbClr val="CEA6FF"/>
                </a:solidFill>
              </a:rPr>
              <a:t>Componentes de una serie</a:t>
            </a:r>
            <a:endParaRPr b="0" sz="2600">
              <a:solidFill>
                <a:srgbClr val="CEA6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7"/>
          <p:cNvSpPr txBox="1"/>
          <p:nvPr>
            <p:ph type="title"/>
          </p:nvPr>
        </p:nvSpPr>
        <p:spPr>
          <a:xfrm>
            <a:off x="610700" y="348400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MODELOS (HARVEY&amp;PETERS 1990)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387" name="Google Shape;38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0375" y="1046750"/>
            <a:ext cx="5962548" cy="692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7"/>
          <p:cNvSpPr txBox="1"/>
          <p:nvPr/>
        </p:nvSpPr>
        <p:spPr>
          <a:xfrm>
            <a:off x="442375" y="2012300"/>
            <a:ext cx="54819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y(t): variable a predecir </a:t>
            </a:r>
            <a:endParaRPr b="0" i="0" sz="16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g(t): función de tendencia </a:t>
            </a:r>
            <a:endParaRPr b="0" i="0" sz="16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s(t): cambios periódicos </a:t>
            </a:r>
            <a:endParaRPr b="0" i="0" sz="16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h(t): efectos de vacaciones (eventos atípicos) </a:t>
            </a:r>
            <a:endParaRPr b="0" i="0" sz="16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ϵ(t): error</a:t>
            </a:r>
            <a:endParaRPr b="0" i="0" sz="16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8"/>
          <p:cNvSpPr txBox="1"/>
          <p:nvPr>
            <p:ph type="title"/>
          </p:nvPr>
        </p:nvSpPr>
        <p:spPr>
          <a:xfrm>
            <a:off x="413825" y="311200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CROSS VALIDATION EN SERIES DE TIEMPO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394" name="Google Shape;394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975" y="1411850"/>
            <a:ext cx="5384825" cy="252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8"/>
          <p:cNvSpPr txBox="1"/>
          <p:nvPr/>
        </p:nvSpPr>
        <p:spPr>
          <a:xfrm>
            <a:off x="268875" y="945425"/>
            <a:ext cx="50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Cross validation en series de tiempo</a:t>
            </a:r>
            <a:endParaRPr b="1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96" name="Google Shape;396;p58"/>
          <p:cNvSpPr txBox="1"/>
          <p:nvPr/>
        </p:nvSpPr>
        <p:spPr>
          <a:xfrm>
            <a:off x="5516475" y="980125"/>
            <a:ext cx="33912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Módulo diagnosis en Prophet</a:t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# Diagnostics 0</a:t>
            </a:r>
            <a:endParaRPr b="0" i="0" sz="900" u="none" cap="none" strike="noStrike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 fbprophet.diagnostics import cross_validation</a:t>
            </a:r>
            <a:endParaRPr b="0" i="0" sz="900" u="none" cap="none" strike="noStrike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bike_0_cv = cross_validation(bike_model_0,</a:t>
            </a:r>
            <a:endParaRPr b="0" i="0" sz="900" u="none" cap="none" strike="noStrike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initial='100 days',</a:t>
            </a:r>
            <a:endParaRPr b="0" i="0" sz="900" u="none" cap="none" strike="noStrike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period='30 days',</a:t>
            </a:r>
            <a:endParaRPr b="0" i="0" sz="900" u="none" cap="none" strike="noStrike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horizon = '30 days')</a:t>
            </a:r>
            <a:endParaRPr b="0" i="0" sz="900" u="none" cap="none" strike="noStrike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bike_0_cv.head()</a:t>
            </a:r>
            <a:endParaRPr b="0" i="0" sz="900" u="none" cap="none" strike="noStrike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751" y="720049"/>
            <a:ext cx="2709575" cy="1219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750" y="1939517"/>
            <a:ext cx="2857200" cy="1404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5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59750" y="3368075"/>
            <a:ext cx="2709576" cy="782775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59"/>
          <p:cNvSpPr txBox="1"/>
          <p:nvPr/>
        </p:nvSpPr>
        <p:spPr>
          <a:xfrm>
            <a:off x="664650" y="3559350"/>
            <a:ext cx="126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SAPE</a:t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5" name="Google Shape;405;p59"/>
          <p:cNvSpPr txBox="1"/>
          <p:nvPr>
            <p:ph type="title"/>
          </p:nvPr>
        </p:nvSpPr>
        <p:spPr>
          <a:xfrm>
            <a:off x="413825" y="311200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CROSS VALIDATION EN SERIES DE TIEMPO</a:t>
            </a:r>
            <a:endParaRPr>
              <a:solidFill>
                <a:srgbClr val="CEA6FF"/>
              </a:solidFill>
            </a:endParaRPr>
          </a:p>
        </p:txBody>
      </p:sp>
      <p:sp>
        <p:nvSpPr>
          <p:cNvPr id="406" name="Google Shape;406;p59"/>
          <p:cNvSpPr txBox="1"/>
          <p:nvPr/>
        </p:nvSpPr>
        <p:spPr>
          <a:xfrm>
            <a:off x="4770525" y="1040850"/>
            <a:ext cx="4128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RMSE</a:t>
            </a:r>
            <a:r>
              <a:rPr b="0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: Root Mean Squared Error.</a:t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MAE</a:t>
            </a:r>
            <a:r>
              <a:rPr b="0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: Mean Absolute Error</a:t>
            </a:r>
            <a:br>
              <a:rPr b="0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b="1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MAPE</a:t>
            </a:r>
            <a:r>
              <a:rPr b="0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: Mean Absolute Percentage Error</a:t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SMAPE</a:t>
            </a:r>
            <a:r>
              <a:rPr b="0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: Symmetric Absolute Percentage Error</a:t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MDAPE</a:t>
            </a:r>
            <a:r>
              <a:rPr b="0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: Median Absolute Percentage Error</a:t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SMDAPE</a:t>
            </a:r>
            <a:r>
              <a:rPr b="0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: Symmetric Median Absolute Percentage Error</a:t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wMAPE</a:t>
            </a:r>
            <a:r>
              <a:rPr b="0" i="0" lang="es" sz="1400" u="none" cap="none" strike="noStrike">
                <a:solidFill>
                  <a:srgbClr val="000000"/>
                </a:solidFill>
                <a:latin typeface="Abel"/>
                <a:ea typeface="Abel"/>
                <a:cs typeface="Abel"/>
                <a:sym typeface="Abel"/>
              </a:rPr>
              <a:t>: Weighted Mean Absolute Percentage Error</a:t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0"/>
          <p:cNvSpPr txBox="1"/>
          <p:nvPr>
            <p:ph type="title"/>
          </p:nvPr>
        </p:nvSpPr>
        <p:spPr>
          <a:xfrm>
            <a:off x="1146950" y="1789738"/>
            <a:ext cx="7717500" cy="12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s">
                <a:solidFill>
                  <a:srgbClr val="CEA6FF"/>
                </a:solidFill>
              </a:rPr>
              <a:t>¿Consultas?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412" name="Google Shape;41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525" y="2878163"/>
            <a:ext cx="4457888" cy="1960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61"/>
          <p:cNvPicPr preferRelativeResize="0"/>
          <p:nvPr/>
        </p:nvPicPr>
        <p:blipFill rotWithShape="1">
          <a:blip r:embed="rId3">
            <a:alphaModFix/>
          </a:blip>
          <a:srcRect b="1935" l="10868" r="6040" t="4096"/>
          <a:stretch/>
        </p:blipFill>
        <p:spPr>
          <a:xfrm>
            <a:off x="161500" y="149075"/>
            <a:ext cx="4273825" cy="483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61"/>
          <p:cNvSpPr txBox="1"/>
          <p:nvPr>
            <p:ph type="title"/>
          </p:nvPr>
        </p:nvSpPr>
        <p:spPr>
          <a:xfrm>
            <a:off x="5013475" y="2565792"/>
            <a:ext cx="34236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>
                <a:latin typeface="Montserrat Light"/>
                <a:ea typeface="Montserrat Light"/>
                <a:cs typeface="Montserrat Light"/>
                <a:sym typeface="Montserrat Light"/>
              </a:rPr>
              <a:t>Ejercitación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19" name="Google Shape;419;p61"/>
          <p:cNvSpPr txBox="1"/>
          <p:nvPr>
            <p:ph idx="2" type="title"/>
          </p:nvPr>
        </p:nvSpPr>
        <p:spPr>
          <a:xfrm>
            <a:off x="5379775" y="1501275"/>
            <a:ext cx="3057300" cy="13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420" name="Google Shape;420;p61"/>
          <p:cNvSpPr/>
          <p:nvPr/>
        </p:nvSpPr>
        <p:spPr>
          <a:xfrm>
            <a:off x="0" y="0"/>
            <a:ext cx="4572000" cy="5143500"/>
          </a:xfrm>
          <a:prstGeom prst="frame">
            <a:avLst>
              <a:gd fmla="val 342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44"/>
          <p:cNvPicPr preferRelativeResize="0"/>
          <p:nvPr/>
        </p:nvPicPr>
        <p:blipFill rotWithShape="1">
          <a:blip r:embed="rId3">
            <a:alphaModFix/>
          </a:blip>
          <a:srcRect b="0" l="16411" r="18075" t="0"/>
          <a:stretch/>
        </p:blipFill>
        <p:spPr>
          <a:xfrm>
            <a:off x="1580125" y="2731463"/>
            <a:ext cx="1811106" cy="1791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4"/>
          <p:cNvPicPr preferRelativeResize="0"/>
          <p:nvPr/>
        </p:nvPicPr>
        <p:blipFill rotWithShape="1">
          <a:blip r:embed="rId4">
            <a:alphaModFix/>
          </a:blip>
          <a:srcRect b="34262" l="0" r="0" t="0"/>
          <a:stretch/>
        </p:blipFill>
        <p:spPr>
          <a:xfrm>
            <a:off x="1580125" y="705875"/>
            <a:ext cx="1811107" cy="1791637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4"/>
          <p:cNvSpPr txBox="1"/>
          <p:nvPr>
            <p:ph idx="1" type="subTitle"/>
          </p:nvPr>
        </p:nvSpPr>
        <p:spPr>
          <a:xfrm>
            <a:off x="4936350" y="1759120"/>
            <a:ext cx="24540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latin typeface="Roboto Mono"/>
                <a:ea typeface="Roboto Mono"/>
                <a:cs typeface="Roboto Mono"/>
                <a:sym typeface="Roboto Mono"/>
              </a:rPr>
              <a:t>Definiciones, baselines, Prophet, Evaluación.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9" name="Google Shape;239;p44"/>
          <p:cNvSpPr txBox="1"/>
          <p:nvPr>
            <p:ph idx="5" type="title"/>
          </p:nvPr>
        </p:nvSpPr>
        <p:spPr>
          <a:xfrm>
            <a:off x="4936350" y="1321850"/>
            <a:ext cx="27195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Repaso</a:t>
            </a:r>
            <a:endParaRPr/>
          </a:p>
        </p:txBody>
      </p:sp>
      <p:sp>
        <p:nvSpPr>
          <p:cNvPr id="240" name="Google Shape;240;p44"/>
          <p:cNvSpPr txBox="1"/>
          <p:nvPr>
            <p:ph idx="2" type="title"/>
          </p:nvPr>
        </p:nvSpPr>
        <p:spPr>
          <a:xfrm>
            <a:off x="4327946" y="1359750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241" name="Google Shape;241;p44"/>
          <p:cNvSpPr txBox="1"/>
          <p:nvPr>
            <p:ph idx="3" type="title"/>
          </p:nvPr>
        </p:nvSpPr>
        <p:spPr>
          <a:xfrm>
            <a:off x="4327946" y="2227673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242" name="Google Shape;242;p44"/>
          <p:cNvSpPr txBox="1"/>
          <p:nvPr>
            <p:ph idx="6" type="title"/>
          </p:nvPr>
        </p:nvSpPr>
        <p:spPr>
          <a:xfrm>
            <a:off x="4936350" y="3076100"/>
            <a:ext cx="27195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Cierre </a:t>
            </a:r>
            <a:endParaRPr/>
          </a:p>
        </p:txBody>
      </p:sp>
      <p:sp>
        <p:nvSpPr>
          <p:cNvPr id="243" name="Google Shape;243;p44"/>
          <p:cNvSpPr txBox="1"/>
          <p:nvPr>
            <p:ph idx="4" type="title"/>
          </p:nvPr>
        </p:nvSpPr>
        <p:spPr>
          <a:xfrm>
            <a:off x="4936350" y="3944025"/>
            <a:ext cx="27195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Extras</a:t>
            </a:r>
            <a:r>
              <a:rPr lang="es"/>
              <a:t> </a:t>
            </a:r>
            <a:endParaRPr/>
          </a:p>
        </p:txBody>
      </p:sp>
      <p:sp>
        <p:nvSpPr>
          <p:cNvPr id="244" name="Google Shape;244;p44"/>
          <p:cNvSpPr txBox="1"/>
          <p:nvPr>
            <p:ph idx="14" type="subTitle"/>
          </p:nvPr>
        </p:nvSpPr>
        <p:spPr>
          <a:xfrm>
            <a:off x="4936348" y="4290173"/>
            <a:ext cx="24540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latin typeface="Roboto Mono"/>
                <a:ea typeface="Roboto Mono"/>
                <a:cs typeface="Roboto Mono"/>
                <a:sym typeface="Roboto Mono"/>
              </a:rPr>
              <a:t>(Si hay tiempo)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5" name="Google Shape;245;p44"/>
          <p:cNvSpPr txBox="1"/>
          <p:nvPr>
            <p:ph idx="7" type="title"/>
          </p:nvPr>
        </p:nvSpPr>
        <p:spPr>
          <a:xfrm>
            <a:off x="4327946" y="3076100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246" name="Google Shape;246;p44"/>
          <p:cNvSpPr txBox="1"/>
          <p:nvPr>
            <p:ph idx="8" type="title"/>
          </p:nvPr>
        </p:nvSpPr>
        <p:spPr>
          <a:xfrm>
            <a:off x="4327946" y="3944023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247" name="Google Shape;247;p44"/>
          <p:cNvSpPr txBox="1"/>
          <p:nvPr>
            <p:ph idx="15" type="title"/>
          </p:nvPr>
        </p:nvSpPr>
        <p:spPr>
          <a:xfrm>
            <a:off x="4327950" y="530725"/>
            <a:ext cx="41454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>
                <a:solidFill>
                  <a:srgbClr val="CEA6FF"/>
                </a:solidFill>
              </a:rPr>
              <a:t>EN LA CLASE DE HOY</a:t>
            </a:r>
            <a:endParaRPr>
              <a:solidFill>
                <a:srgbClr val="CEA6FF"/>
              </a:solidFill>
            </a:endParaRPr>
          </a:p>
        </p:txBody>
      </p:sp>
      <p:sp>
        <p:nvSpPr>
          <p:cNvPr id="248" name="Google Shape;248;p44"/>
          <p:cNvSpPr txBox="1"/>
          <p:nvPr>
            <p:ph idx="6" type="title"/>
          </p:nvPr>
        </p:nvSpPr>
        <p:spPr>
          <a:xfrm>
            <a:off x="4936350" y="2237900"/>
            <a:ext cx="27195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Ejercitación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2"/>
          <p:cNvSpPr txBox="1"/>
          <p:nvPr>
            <p:ph type="title"/>
          </p:nvPr>
        </p:nvSpPr>
        <p:spPr>
          <a:xfrm>
            <a:off x="413825" y="311200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Fremont Bridge, Seattle, USA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426" name="Google Shape;42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625" y="1174425"/>
            <a:ext cx="4011026" cy="300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4151" y="1174425"/>
            <a:ext cx="2857500" cy="18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62"/>
          <p:cNvSpPr txBox="1"/>
          <p:nvPr/>
        </p:nvSpPr>
        <p:spPr>
          <a:xfrm>
            <a:off x="909150" y="4244125"/>
            <a:ext cx="6975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Raleway"/>
                <a:ea typeface="Raleway"/>
                <a:cs typeface="Raleway"/>
                <a:sym typeface="Raleway"/>
              </a:rPr>
              <a:t>https://data.seattle.gov/Transportation/Fremont-Bridge-Hourly-Bicycle-Counts-by-Month-Octo/65db-xm6k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3"/>
          <p:cNvSpPr txBox="1"/>
          <p:nvPr>
            <p:ph type="title"/>
          </p:nvPr>
        </p:nvSpPr>
        <p:spPr>
          <a:xfrm>
            <a:off x="413825" y="311200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Fremont Bridge, Seattle, USA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434" name="Google Shape;43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625" y="1174425"/>
            <a:ext cx="4011026" cy="300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4151" y="1174425"/>
            <a:ext cx="2857500" cy="18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63"/>
          <p:cNvSpPr/>
          <p:nvPr/>
        </p:nvSpPr>
        <p:spPr>
          <a:xfrm>
            <a:off x="1854600" y="981700"/>
            <a:ext cx="5434800" cy="3201000"/>
          </a:xfrm>
          <a:prstGeom prst="mathMultiply">
            <a:avLst>
              <a:gd fmla="val 23520" name="adj1"/>
            </a:avLst>
          </a:prstGeom>
          <a:solidFill>
            <a:srgbClr val="EA9999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63"/>
          <p:cNvSpPr txBox="1"/>
          <p:nvPr/>
        </p:nvSpPr>
        <p:spPr>
          <a:xfrm>
            <a:off x="909150" y="4244125"/>
            <a:ext cx="6975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Raleway"/>
                <a:ea typeface="Raleway"/>
                <a:cs typeface="Raleway"/>
                <a:sym typeface="Raleway"/>
              </a:rPr>
              <a:t>https://data.seattle.gov/Transportation/Fremont-Bridge-Hourly-Bicycle-Counts-by-Month-Octo/65db-xm6k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4"/>
          <p:cNvSpPr txBox="1"/>
          <p:nvPr>
            <p:ph type="title"/>
          </p:nvPr>
        </p:nvSpPr>
        <p:spPr>
          <a:xfrm>
            <a:off x="413825" y="311200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Autopista Illía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443" name="Google Shape;44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00" y="870050"/>
            <a:ext cx="4217026" cy="241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64"/>
          <p:cNvSpPr txBox="1"/>
          <p:nvPr/>
        </p:nvSpPr>
        <p:spPr>
          <a:xfrm>
            <a:off x="909150" y="4244125"/>
            <a:ext cx="6975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Raleway"/>
                <a:ea typeface="Raleway"/>
                <a:cs typeface="Raleway"/>
                <a:sym typeface="Raleway"/>
              </a:rPr>
              <a:t>https://data.buenosaires.gob.ar/dataset/flujo-vehicular-por-unidades-de-peaje-ausa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45" name="Google Shape;445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6201" y="839800"/>
            <a:ext cx="4034636" cy="309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5"/>
          <p:cNvSpPr txBox="1"/>
          <p:nvPr>
            <p:ph type="title"/>
          </p:nvPr>
        </p:nvSpPr>
        <p:spPr>
          <a:xfrm>
            <a:off x="1146950" y="1789738"/>
            <a:ext cx="7717500" cy="12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s">
                <a:solidFill>
                  <a:srgbClr val="CEA6FF"/>
                </a:solidFill>
              </a:rPr>
              <a:t>GRACIAS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451" name="Google Shape;451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525" y="2878163"/>
            <a:ext cx="4457888" cy="1960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45"/>
          <p:cNvPicPr preferRelativeResize="0"/>
          <p:nvPr/>
        </p:nvPicPr>
        <p:blipFill rotWithShape="1">
          <a:blip r:embed="rId3">
            <a:alphaModFix/>
          </a:blip>
          <a:srcRect b="1935" l="10868" r="6040" t="4096"/>
          <a:stretch/>
        </p:blipFill>
        <p:spPr>
          <a:xfrm>
            <a:off x="161500" y="149075"/>
            <a:ext cx="4273825" cy="483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5"/>
          <p:cNvSpPr txBox="1"/>
          <p:nvPr>
            <p:ph type="title"/>
          </p:nvPr>
        </p:nvSpPr>
        <p:spPr>
          <a:xfrm>
            <a:off x="5013475" y="2565792"/>
            <a:ext cx="34236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>
                <a:latin typeface="Montserrat Light"/>
                <a:ea typeface="Montserrat Light"/>
                <a:cs typeface="Montserrat Light"/>
                <a:sym typeface="Montserrat Light"/>
              </a:rPr>
              <a:t>Repaso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55" name="Google Shape;255;p45"/>
          <p:cNvSpPr txBox="1"/>
          <p:nvPr>
            <p:ph idx="2" type="title"/>
          </p:nvPr>
        </p:nvSpPr>
        <p:spPr>
          <a:xfrm>
            <a:off x="5379775" y="1501275"/>
            <a:ext cx="3057300" cy="13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256" name="Google Shape;256;p45"/>
          <p:cNvSpPr/>
          <p:nvPr/>
        </p:nvSpPr>
        <p:spPr>
          <a:xfrm>
            <a:off x="0" y="0"/>
            <a:ext cx="4572000" cy="5143500"/>
          </a:xfrm>
          <a:prstGeom prst="frame">
            <a:avLst>
              <a:gd fmla="val 3424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6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¿QUÉ ES UNA SERIE DE TIEMPO?</a:t>
            </a:r>
            <a:endParaRPr>
              <a:solidFill>
                <a:srgbClr val="CEA6FF"/>
              </a:solidFill>
            </a:endParaRPr>
          </a:p>
        </p:txBody>
      </p:sp>
      <p:sp>
        <p:nvSpPr>
          <p:cNvPr id="262" name="Google Shape;262;p46"/>
          <p:cNvSpPr/>
          <p:nvPr/>
        </p:nvSpPr>
        <p:spPr>
          <a:xfrm>
            <a:off x="8670800" y="0"/>
            <a:ext cx="508200" cy="5143500"/>
          </a:xfrm>
          <a:prstGeom prst="frame">
            <a:avLst>
              <a:gd fmla="val 6267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46"/>
          <p:cNvSpPr/>
          <p:nvPr/>
        </p:nvSpPr>
        <p:spPr>
          <a:xfrm>
            <a:off x="8670800" y="11750"/>
            <a:ext cx="508200" cy="5143500"/>
          </a:xfrm>
          <a:prstGeom prst="rect">
            <a:avLst/>
          </a:prstGeom>
          <a:solidFill>
            <a:srgbClr val="F594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4350" y="2153384"/>
            <a:ext cx="7300425" cy="265984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6"/>
          <p:cNvSpPr txBox="1"/>
          <p:nvPr/>
        </p:nvSpPr>
        <p:spPr>
          <a:xfrm>
            <a:off x="915714" y="1059325"/>
            <a:ext cx="68559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Podemos definir una serie de tiempo como un conjunto de observaciones tomadas en intervalos regulares que se encuentran ordenadas por el momento en que se produjeron.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7"/>
          <p:cNvSpPr/>
          <p:nvPr/>
        </p:nvSpPr>
        <p:spPr>
          <a:xfrm>
            <a:off x="8670800" y="0"/>
            <a:ext cx="508200" cy="5143500"/>
          </a:xfrm>
          <a:prstGeom prst="frame">
            <a:avLst>
              <a:gd fmla="val 6267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47"/>
          <p:cNvSpPr/>
          <p:nvPr/>
        </p:nvSpPr>
        <p:spPr>
          <a:xfrm>
            <a:off x="8670800" y="11750"/>
            <a:ext cx="508200" cy="5143500"/>
          </a:xfrm>
          <a:prstGeom prst="rect">
            <a:avLst/>
          </a:prstGeom>
          <a:solidFill>
            <a:srgbClr val="F594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7812" y="1309888"/>
            <a:ext cx="7248377" cy="252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7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Cotización USD</a:t>
            </a:r>
            <a:endParaRPr>
              <a:solidFill>
                <a:srgbClr val="CEA6FF"/>
              </a:solidFill>
            </a:endParaRPr>
          </a:p>
        </p:txBody>
      </p:sp>
      <p:sp>
        <p:nvSpPr>
          <p:cNvPr id="274" name="Google Shape;274;p47"/>
          <p:cNvSpPr txBox="1"/>
          <p:nvPr/>
        </p:nvSpPr>
        <p:spPr>
          <a:xfrm>
            <a:off x="3363650" y="4207500"/>
            <a:ext cx="274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4"/>
              </a:rPr>
              <a:t>Fuente</a:t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8"/>
          <p:cNvSpPr/>
          <p:nvPr/>
        </p:nvSpPr>
        <p:spPr>
          <a:xfrm>
            <a:off x="8670800" y="0"/>
            <a:ext cx="508200" cy="5143500"/>
          </a:xfrm>
          <a:prstGeom prst="frame">
            <a:avLst>
              <a:gd fmla="val 6267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8"/>
          <p:cNvSpPr/>
          <p:nvPr/>
        </p:nvSpPr>
        <p:spPr>
          <a:xfrm>
            <a:off x="8670800" y="11750"/>
            <a:ext cx="508200" cy="5143500"/>
          </a:xfrm>
          <a:prstGeom prst="rect">
            <a:avLst/>
          </a:prstGeom>
          <a:solidFill>
            <a:srgbClr val="F594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8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Comportamiento (?)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282" name="Google Shape;282;p48" title="reel_paulina_cocina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4275" y="1269800"/>
            <a:ext cx="4715450" cy="353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9"/>
          <p:cNvSpPr/>
          <p:nvPr/>
        </p:nvSpPr>
        <p:spPr>
          <a:xfrm>
            <a:off x="8670800" y="0"/>
            <a:ext cx="508200" cy="5143500"/>
          </a:xfrm>
          <a:prstGeom prst="frame">
            <a:avLst>
              <a:gd fmla="val 6267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49"/>
          <p:cNvSpPr/>
          <p:nvPr/>
        </p:nvSpPr>
        <p:spPr>
          <a:xfrm>
            <a:off x="8670800" y="11750"/>
            <a:ext cx="508200" cy="5143500"/>
          </a:xfrm>
          <a:prstGeom prst="rect">
            <a:avLst/>
          </a:prstGeom>
          <a:solidFill>
            <a:srgbClr val="F594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49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Comportamiento (?)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290" name="Google Shape;290;p49"/>
          <p:cNvPicPr preferRelativeResize="0"/>
          <p:nvPr/>
        </p:nvPicPr>
        <p:blipFill rotWithShape="1">
          <a:blip r:embed="rId3">
            <a:alphaModFix/>
          </a:blip>
          <a:srcRect b="0" l="0" r="0" t="4961"/>
          <a:stretch/>
        </p:blipFill>
        <p:spPr>
          <a:xfrm>
            <a:off x="4315700" y="1358099"/>
            <a:ext cx="4156851" cy="225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9"/>
          <p:cNvPicPr preferRelativeResize="0"/>
          <p:nvPr/>
        </p:nvPicPr>
        <p:blipFill rotWithShape="1">
          <a:blip r:embed="rId4">
            <a:alphaModFix/>
          </a:blip>
          <a:srcRect b="0" l="0" r="0" t="6279"/>
          <a:stretch/>
        </p:blipFill>
        <p:spPr>
          <a:xfrm>
            <a:off x="127150" y="1362875"/>
            <a:ext cx="4156851" cy="2256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9"/>
          <p:cNvSpPr txBox="1"/>
          <p:nvPr/>
        </p:nvSpPr>
        <p:spPr>
          <a:xfrm>
            <a:off x="3363650" y="4207500"/>
            <a:ext cx="274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5"/>
              </a:rPr>
              <a:t>Fuente</a:t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0"/>
          <p:cNvSpPr/>
          <p:nvPr/>
        </p:nvSpPr>
        <p:spPr>
          <a:xfrm>
            <a:off x="8670800" y="0"/>
            <a:ext cx="508200" cy="5143500"/>
          </a:xfrm>
          <a:prstGeom prst="frame">
            <a:avLst>
              <a:gd fmla="val 6267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50"/>
          <p:cNvSpPr/>
          <p:nvPr/>
        </p:nvSpPr>
        <p:spPr>
          <a:xfrm>
            <a:off x="8670800" y="11750"/>
            <a:ext cx="508200" cy="5143500"/>
          </a:xfrm>
          <a:prstGeom prst="rect">
            <a:avLst/>
          </a:prstGeom>
          <a:solidFill>
            <a:srgbClr val="F594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50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Comportamiento (?)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300" name="Google Shape;30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5702" y="1240225"/>
            <a:ext cx="4156851" cy="2374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152" y="1211725"/>
            <a:ext cx="4156851" cy="240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50"/>
          <p:cNvSpPr txBox="1"/>
          <p:nvPr/>
        </p:nvSpPr>
        <p:spPr>
          <a:xfrm>
            <a:off x="3363650" y="4207500"/>
            <a:ext cx="274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5"/>
              </a:rPr>
              <a:t>Fuente</a:t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1"/>
          <p:cNvSpPr/>
          <p:nvPr/>
        </p:nvSpPr>
        <p:spPr>
          <a:xfrm>
            <a:off x="8670800" y="0"/>
            <a:ext cx="508200" cy="5143500"/>
          </a:xfrm>
          <a:prstGeom prst="frame">
            <a:avLst>
              <a:gd fmla="val 6267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51"/>
          <p:cNvSpPr/>
          <p:nvPr/>
        </p:nvSpPr>
        <p:spPr>
          <a:xfrm>
            <a:off x="8670800" y="11750"/>
            <a:ext cx="508200" cy="5143500"/>
          </a:xfrm>
          <a:prstGeom prst="rect">
            <a:avLst/>
          </a:prstGeom>
          <a:solidFill>
            <a:srgbClr val="F594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51"/>
          <p:cNvSpPr txBox="1"/>
          <p:nvPr>
            <p:ph type="title"/>
          </p:nvPr>
        </p:nvSpPr>
        <p:spPr>
          <a:xfrm>
            <a:off x="713225" y="530725"/>
            <a:ext cx="5768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s">
                <a:solidFill>
                  <a:srgbClr val="CEA6FF"/>
                </a:solidFill>
              </a:rPr>
              <a:t>Tipos</a:t>
            </a:r>
            <a:endParaRPr>
              <a:solidFill>
                <a:srgbClr val="CEA6FF"/>
              </a:solidFill>
            </a:endParaRPr>
          </a:p>
        </p:txBody>
      </p:sp>
      <p:pic>
        <p:nvPicPr>
          <p:cNvPr id="310" name="Google Shape;31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7200" y="1327496"/>
            <a:ext cx="4066478" cy="152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50" y="1227626"/>
            <a:ext cx="3095572" cy="1720101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1"/>
          <p:cNvSpPr txBox="1"/>
          <p:nvPr/>
        </p:nvSpPr>
        <p:spPr>
          <a:xfrm>
            <a:off x="282800" y="3019750"/>
            <a:ext cx="3526500" cy="17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b="1" lang="es" sz="1600">
                <a:latin typeface="Raleway"/>
                <a:ea typeface="Raleway"/>
                <a:cs typeface="Raleway"/>
                <a:sym typeface="Raleway"/>
              </a:rPr>
              <a:t>Temperatura promedio de Buenos Aires</a:t>
            </a:r>
            <a:endParaRPr b="1" sz="16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" sz="1600">
                <a:latin typeface="Raleway"/>
                <a:ea typeface="Raleway"/>
                <a:cs typeface="Raleway"/>
                <a:sym typeface="Raleway"/>
              </a:rPr>
              <a:t>Proceso limitado por características naturales. Serie de tiempo con “estructura”, en principio periódica.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3" name="Google Shape;313;p51"/>
          <p:cNvSpPr txBox="1"/>
          <p:nvPr/>
        </p:nvSpPr>
        <p:spPr>
          <a:xfrm>
            <a:off x="4574789" y="3019750"/>
            <a:ext cx="3231300" cy="17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b="1" lang="es" sz="1600">
                <a:latin typeface="Raleway"/>
                <a:ea typeface="Raleway"/>
                <a:cs typeface="Raleway"/>
                <a:sym typeface="Raleway"/>
              </a:rPr>
              <a:t>Cotización Histórica del Bitcoin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" sz="1600">
                <a:latin typeface="Raleway"/>
                <a:ea typeface="Raleway"/>
                <a:cs typeface="Raleway"/>
                <a:sym typeface="Raleway"/>
              </a:rPr>
              <a:t>Proceso con alto grado de aleatoriedad, ¿más difícil de modelar?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uman Rights Rally by Slidesgo">
  <a:themeElements>
    <a:clrScheme name="Simple Light">
      <a:dk1>
        <a:srgbClr val="252525"/>
      </a:dk1>
      <a:lt1>
        <a:srgbClr val="FFFFFF"/>
      </a:lt1>
      <a:dk2>
        <a:srgbClr val="6B6B6B"/>
      </a:dk2>
      <a:lt2>
        <a:srgbClr val="9C9C9C"/>
      </a:lt2>
      <a:accent1>
        <a:srgbClr val="C9C9C9"/>
      </a:accent1>
      <a:accent2>
        <a:srgbClr val="F1F1F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525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